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5"/>
  </p:notesMasterIdLst>
  <p:sldIdLst>
    <p:sldId id="256" r:id="rId2"/>
    <p:sldId id="257" r:id="rId3"/>
    <p:sldId id="268" r:id="rId4"/>
    <p:sldId id="267" r:id="rId5"/>
    <p:sldId id="258" r:id="rId6"/>
    <p:sldId id="259" r:id="rId7"/>
    <p:sldId id="263" r:id="rId8"/>
    <p:sldId id="260" r:id="rId9"/>
    <p:sldId id="262" r:id="rId10"/>
    <p:sldId id="266" r:id="rId11"/>
    <p:sldId id="264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8" autoAdjust="0"/>
    <p:restoredTop sz="94660"/>
  </p:normalViewPr>
  <p:slideViewPr>
    <p:cSldViewPr snapToGrid="0">
      <p:cViewPr varScale="1">
        <p:scale>
          <a:sx n="98" d="100"/>
          <a:sy n="98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B00A5-6853-B24C-90F7-06AED01328F2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34FC-88D8-8444-8E65-5F0B5671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2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A5F45-A21D-1640-92CA-CF9C2127C6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B34FC-88D8-8444-8E65-5F0B56715B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3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61640"/>
            <a:ext cx="12192000" cy="118241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600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644055"/>
            <a:ext cx="12192000" cy="1213945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FFC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61E2-52A4-4AD5-8060-EBE47E026E75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4461640"/>
            <a:ext cx="12192000" cy="118241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600" baseline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644055"/>
            <a:ext cx="12192000" cy="1213945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FFC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  <a:lvl2pPr>
              <a:defRPr>
                <a:solidFill>
                  <a:srgbClr val="FFC000"/>
                </a:solidFill>
              </a:defRPr>
            </a:lvl2pPr>
            <a:lvl3pPr>
              <a:defRPr>
                <a:solidFill>
                  <a:srgbClr val="FFC000"/>
                </a:solidFill>
              </a:defRPr>
            </a:lvl3pPr>
            <a:lvl4pPr>
              <a:defRPr>
                <a:solidFill>
                  <a:srgbClr val="FFC000"/>
                </a:solidFill>
              </a:defRPr>
            </a:lvl4pPr>
            <a:lvl5pPr>
              <a:defRPr>
                <a:solidFill>
                  <a:srgbClr val="FFC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5C9EF-3160-48F6-B1DE-1EC0D8D69AD4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3CC75-CE58-4890-B78D-2B1416EB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accent1"/>
          </a:solidFill>
          <a:latin typeface="Telegrafico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accent1"/>
          </a:solidFill>
          <a:latin typeface="Telegrafico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" TargetMode="External"/><Relationship Id="rId2" Type="http://schemas.openxmlformats.org/officeDocument/2006/relationships/hyperlink" Target="https://docs.microsoft.com/en-us/azure/architecture/checklist/availa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rchitecture/" TargetMode="External"/><Relationship Id="rId5" Type="http://schemas.openxmlformats.org/officeDocument/2006/relationships/hyperlink" Target="https://books.google.com/books?id=aum9BAAAQBAJ&amp;pg=PR10&amp;lpg=PR10&amp;dq=cloud+patterns+for+fault+tolerance&amp;source=bl&amp;ots=RZbL_sBgh-&amp;sig=8pPq1zdnQhD2jGOKztUWdydgqgA&amp;hl=en&amp;sa=X&amp;ved=0ahUKEwjA0-Lso-vWAhUIWSYKHROyBLcQ6AEIYDAI#v=onepage&amp;q=cloud%20patterns%20for%20fault%20tolerance&amp;f=false" TargetMode="External"/><Relationship Id="rId4" Type="http://schemas.openxmlformats.org/officeDocument/2006/relationships/hyperlink" Target="https://dl.acm.org/citation.cfm?id=155739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shgarverick.blogspot.com/" TargetMode="External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xecution_(computing)" TargetMode="External"/><Relationship Id="rId3" Type="http://schemas.openxmlformats.org/officeDocument/2006/relationships/hyperlink" Target="https://en.wikipedia.org/wiki/Fault_(technology)" TargetMode="External"/><Relationship Id="rId7" Type="http://schemas.openxmlformats.org/officeDocument/2006/relationships/hyperlink" Target="https://en.wikipedia.org/wiki/Computer_program" TargetMode="External"/><Relationship Id="rId2" Type="http://schemas.openxmlformats.org/officeDocument/2006/relationships/hyperlink" Target="https://en.wikipedia.org/wiki/ISO_1030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ation" TargetMode="External"/><Relationship Id="rId5" Type="http://schemas.openxmlformats.org/officeDocument/2006/relationships/hyperlink" Target="https://en.wikipedia.org/wiki/Exception_handling" TargetMode="External"/><Relationship Id="rId4" Type="http://schemas.openxmlformats.org/officeDocument/2006/relationships/hyperlink" Target="https://en.wikipedia.org/wiki/Failu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8F07-B61C-4DB2-8893-AD13E8708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elegrafico" charset="0"/>
                <a:ea typeface="Telegrafico" charset="0"/>
                <a:cs typeface="Telegrafico" charset="0"/>
              </a:rPr>
              <a:t>FDD: Fault Driven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1008F-A0E3-4B3A-8DBD-5B124A1A6C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elegrafico" charset="0"/>
                <a:ea typeface="Telegrafico" charset="0"/>
                <a:cs typeface="Telegrafico" charset="0"/>
              </a:rPr>
              <a:t>More than just another acronym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486" t="23572" r="12116" b="21904"/>
          <a:stretch/>
        </p:blipFill>
        <p:spPr>
          <a:xfrm>
            <a:off x="2217964" y="261258"/>
            <a:ext cx="7756072" cy="37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99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8923-2E1B-4A57-8D2C-76C946CA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and Practices -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7AD7E-D6B4-4FB0-824B-24F4776F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/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7BD6D-BA10-4104-8409-15F82D4919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Cache-aside</a:t>
            </a:r>
          </a:p>
          <a:p>
            <a:r>
              <a:rPr lang="en-US" dirty="0"/>
              <a:t>CQRS</a:t>
            </a:r>
          </a:p>
          <a:p>
            <a:r>
              <a:rPr lang="en-US" dirty="0"/>
              <a:t>Event Sourcing</a:t>
            </a:r>
          </a:p>
          <a:p>
            <a:r>
              <a:rPr lang="en-US" dirty="0"/>
              <a:t>Index Table</a:t>
            </a:r>
          </a:p>
          <a:p>
            <a:r>
              <a:rPr lang="en-US" dirty="0"/>
              <a:t>Materialized View</a:t>
            </a:r>
          </a:p>
          <a:p>
            <a:r>
              <a:rPr lang="en-US" dirty="0"/>
              <a:t>Priority Queue</a:t>
            </a:r>
          </a:p>
          <a:p>
            <a:r>
              <a:rPr lang="en-US" dirty="0"/>
              <a:t>Queue-based Load Leveling</a:t>
            </a:r>
          </a:p>
          <a:p>
            <a:r>
              <a:rPr lang="en-US" dirty="0" err="1"/>
              <a:t>Sharding</a:t>
            </a:r>
            <a:endParaRPr lang="en-US" dirty="0"/>
          </a:p>
          <a:p>
            <a:r>
              <a:rPr lang="en-US" dirty="0"/>
              <a:t>Static Content Hosting</a:t>
            </a:r>
          </a:p>
          <a:p>
            <a:r>
              <a:rPr lang="en-US" dirty="0"/>
              <a:t>Throttling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5F1FE-43A6-43AD-A3DC-8331D351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14D6C-3B91-4329-A357-42BD2E34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Bulkhead</a:t>
            </a:r>
          </a:p>
          <a:p>
            <a:r>
              <a:rPr lang="en-US" sz="2200" dirty="0"/>
              <a:t>Circuit Breaker</a:t>
            </a:r>
          </a:p>
          <a:p>
            <a:r>
              <a:rPr lang="en-US" sz="2200" dirty="0"/>
              <a:t>Compensating Transaction</a:t>
            </a:r>
          </a:p>
          <a:p>
            <a:r>
              <a:rPr lang="en-US" sz="2200" dirty="0"/>
              <a:t>Health Endpoint Monitoring</a:t>
            </a:r>
          </a:p>
          <a:p>
            <a:r>
              <a:rPr lang="en-US" sz="2200" dirty="0"/>
              <a:t>Leader Election</a:t>
            </a:r>
          </a:p>
          <a:p>
            <a:r>
              <a:rPr lang="en-US" sz="2200" dirty="0"/>
              <a:t>Queue-based Load Leveling</a:t>
            </a:r>
          </a:p>
          <a:p>
            <a:r>
              <a:rPr lang="en-US" sz="2200" dirty="0"/>
              <a:t>Retry</a:t>
            </a:r>
          </a:p>
          <a:p>
            <a:r>
              <a:rPr lang="en-US" sz="2200" dirty="0"/>
              <a:t>Scheduler Agent Supervisor</a:t>
            </a:r>
          </a:p>
        </p:txBody>
      </p:sp>
    </p:spTree>
    <p:extLst>
      <p:ext uri="{BB962C8B-B14F-4D97-AF65-F5344CB8AC3E}">
        <p14:creationId xmlns:p14="http://schemas.microsoft.com/office/powerpoint/2010/main" val="246968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9848-E34E-4316-BE22-A723A9020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0A39-76FA-40FB-B3E5-D19C2C9D9B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Applying What You’ve Learned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64" y="573963"/>
            <a:ext cx="4221622" cy="349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494233"/>
            <a:ext cx="2474686" cy="1326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99" y="1910832"/>
            <a:ext cx="6682921" cy="2371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717" y="494233"/>
            <a:ext cx="2687703" cy="15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8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B14A-1259-45E8-BFDE-F6FE1B2F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E05-2D9A-41B4-9D18-A9A5CC07F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Microsoft Azure Availability Checklist</a:t>
            </a:r>
            <a:endParaRPr lang="en-US" dirty="0"/>
          </a:p>
          <a:p>
            <a:r>
              <a:rPr lang="en-US" dirty="0">
                <a:hlinkClick r:id="rId3"/>
              </a:rPr>
              <a:t>Microsoft Azure Cloud Design Patterns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Patterns for Fault Tolerant Software</a:t>
            </a:r>
            <a:r>
              <a:rPr lang="en-US" dirty="0"/>
              <a:t> (R. </a:t>
            </a:r>
            <a:r>
              <a:rPr lang="en-US" dirty="0" err="1"/>
              <a:t>Hanmer</a:t>
            </a:r>
            <a:r>
              <a:rPr lang="en-US" dirty="0"/>
              <a:t>)</a:t>
            </a:r>
          </a:p>
          <a:p>
            <a:r>
              <a:rPr lang="en-US" dirty="0">
                <a:hlinkClick r:id="rId5"/>
              </a:rPr>
              <a:t>Cloud Computing Patterns: Fundamentals to Design, Build, and Manage Cloud Applications</a:t>
            </a:r>
            <a:r>
              <a:rPr lang="en-US" dirty="0"/>
              <a:t> (C. Fehling et al.)</a:t>
            </a:r>
          </a:p>
          <a:p>
            <a:r>
              <a:rPr lang="en-US" dirty="0">
                <a:hlinkClick r:id="rId6"/>
              </a:rPr>
              <a:t>Azure Architecture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4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Telegrafico" charset="0"/>
                <a:ea typeface="Telegrafico" charset="0"/>
                <a:cs typeface="Telegrafico" charset="0"/>
              </a:rPr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33" y="1690688"/>
            <a:ext cx="436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2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B1CE-DF7B-4546-B5FD-19CD63E6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C03E2-D3F1-47EA-AB99-3A80D1406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Context: What is a Fault?</a:t>
            </a:r>
          </a:p>
          <a:p>
            <a:r>
              <a:rPr lang="en-US" dirty="0"/>
              <a:t>What is FDD?</a:t>
            </a:r>
          </a:p>
          <a:p>
            <a:r>
              <a:rPr lang="en-US" dirty="0"/>
              <a:t>Proactive (fault tolerance)</a:t>
            </a:r>
          </a:p>
          <a:p>
            <a:r>
              <a:rPr lang="en-US" dirty="0"/>
              <a:t>Reactive (fault handling)</a:t>
            </a:r>
          </a:p>
          <a:p>
            <a:r>
              <a:rPr lang="en-US" dirty="0"/>
              <a:t>Patterns and Practices</a:t>
            </a:r>
          </a:p>
        </p:txBody>
      </p:sp>
    </p:spTree>
    <p:extLst>
      <p:ext uri="{BB962C8B-B14F-4D97-AF65-F5344CB8AC3E}">
        <p14:creationId xmlns:p14="http://schemas.microsoft.com/office/powerpoint/2010/main" val="190375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Who I am, What I do, etc.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7" y="4690533"/>
            <a:ext cx="1351492" cy="13514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567" y="4690533"/>
            <a:ext cx="1748367" cy="705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5395675"/>
            <a:ext cx="1943100" cy="65204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825625"/>
            <a:ext cx="74034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Josh Garverick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Cloud Architect @ Willis Towers Watson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Buffalo, NY</a:t>
            </a:r>
          </a:p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Twitter: @</a:t>
            </a:r>
            <a:r>
              <a:rPr lang="en-US" dirty="0" err="1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jgarverick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Blog: </a:t>
            </a:r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  <a:hlinkClick r:id="rId6"/>
              </a:rPr>
              <a:t>https://joshgarverick.blogspot.com</a:t>
            </a:r>
            <a:endParaRPr lang="en-US" dirty="0">
              <a:solidFill>
                <a:srgbClr val="C00000"/>
              </a:solidFill>
              <a:latin typeface="Telegrafico" charset="0"/>
              <a:ea typeface="Telegrafico" charset="0"/>
              <a:cs typeface="Telegrafico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Telegrafico" charset="0"/>
                <a:ea typeface="Telegrafico" charset="0"/>
                <a:cs typeface="Telegrafico" charset="0"/>
              </a:rPr>
              <a:t>Podcasts: Radio TFS (Sometimes)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30" y="217386"/>
            <a:ext cx="3557337" cy="3557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7032" y="3774723"/>
            <a:ext cx="3166533" cy="7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5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42B6-9C91-4E1D-A65D-F5063052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Fault? An Exception?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10C3-B6EC-4953-8454-43578D633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document ISO </a:t>
            </a:r>
            <a:r>
              <a:rPr lang="en-US" dirty="0">
                <a:hlinkClick r:id="rId2"/>
              </a:rPr>
              <a:t>10303-226</a:t>
            </a:r>
            <a:r>
              <a:rPr lang="en-US" dirty="0"/>
              <a:t>, a </a:t>
            </a:r>
            <a:r>
              <a:rPr lang="en-US" b="1" dirty="0">
                <a:hlinkClick r:id="rId3"/>
              </a:rPr>
              <a:t>fault</a:t>
            </a:r>
            <a:r>
              <a:rPr lang="en-US" dirty="0"/>
              <a:t> is defined as an abnormal condition or defect at the component, equipment, or sub-system level which may lead to a </a:t>
            </a:r>
            <a:r>
              <a:rPr lang="en-US" dirty="0">
                <a:hlinkClick r:id="rId4" tooltip="Failure"/>
              </a:rPr>
              <a:t>failure</a:t>
            </a:r>
            <a:r>
              <a:rPr lang="en-US" dirty="0"/>
              <a:t>.</a:t>
            </a:r>
          </a:p>
          <a:p>
            <a:r>
              <a:rPr lang="en-US" b="1" dirty="0">
                <a:hlinkClick r:id="rId5"/>
              </a:rPr>
              <a:t>Exception handling</a:t>
            </a:r>
            <a:r>
              <a:rPr lang="en-US" dirty="0"/>
              <a:t> is the process of responding to the occurrence, during </a:t>
            </a:r>
            <a:r>
              <a:rPr lang="en-US" dirty="0">
                <a:hlinkClick r:id="rId6" tooltip="Computation"/>
              </a:rPr>
              <a:t>computation</a:t>
            </a:r>
            <a:r>
              <a:rPr lang="en-US" dirty="0"/>
              <a:t>, of </a:t>
            </a:r>
            <a:r>
              <a:rPr lang="en-US" i="1" dirty="0">
                <a:highlight>
                  <a:srgbClr val="FFFF00"/>
                </a:highlight>
              </a:rPr>
              <a:t>exceptions</a:t>
            </a:r>
            <a:r>
              <a:rPr lang="en-US" dirty="0">
                <a:highlight>
                  <a:srgbClr val="FFFF00"/>
                </a:highlight>
              </a:rPr>
              <a:t> – anomalous or exceptional conditions requiring special processing – often changing the normal flow of </a:t>
            </a:r>
            <a:r>
              <a:rPr lang="en-US" dirty="0">
                <a:highlight>
                  <a:srgbClr val="FFFF00"/>
                </a:highlight>
                <a:hlinkClick r:id="rId7" tooltip="Computer program"/>
              </a:rPr>
              <a:t>program</a:t>
            </a:r>
            <a:r>
              <a:rPr lang="en-US" dirty="0">
                <a:highlight>
                  <a:srgbClr val="FFFF00"/>
                </a:highlight>
              </a:rPr>
              <a:t> </a:t>
            </a:r>
            <a:r>
              <a:rPr lang="en-US" dirty="0">
                <a:highlight>
                  <a:srgbClr val="FFFF00"/>
                </a:highlight>
                <a:hlinkClick r:id="rId8" tooltip="Execution (computing)"/>
              </a:rPr>
              <a:t>execution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ACD7-9C96-2B42-8578-EB3BFB7C2C39}"/>
              </a:ext>
            </a:extLst>
          </p:cNvPr>
          <p:cNvSpPr txBox="1"/>
          <p:nvPr/>
        </p:nvSpPr>
        <p:spPr>
          <a:xfrm>
            <a:off x="4121292" y="5992297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(Thanks Wikipedia)</a:t>
            </a:r>
          </a:p>
        </p:txBody>
      </p:sp>
    </p:spTree>
    <p:extLst>
      <p:ext uri="{BB962C8B-B14F-4D97-AF65-F5344CB8AC3E}">
        <p14:creationId xmlns:p14="http://schemas.microsoft.com/office/powerpoint/2010/main" val="70495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8BC3-C7CF-4AE7-AC7F-C81BF225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Fault Driven Development (FDD)?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E97A-CA68-427F-AB99-EBC7F08E6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5522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 methodology for developing solutions that expect and gracefully handle software, platform, and architectural faults</a:t>
            </a:r>
          </a:p>
          <a:p>
            <a:pPr lvl="1"/>
            <a:r>
              <a:rPr lang="en-US" dirty="0"/>
              <a:t>Telemetry</a:t>
            </a:r>
          </a:p>
          <a:p>
            <a:pPr lvl="1"/>
            <a:r>
              <a:rPr lang="en-US" dirty="0"/>
              <a:t>Error handling</a:t>
            </a:r>
          </a:p>
          <a:p>
            <a:pPr lvl="2"/>
            <a:r>
              <a:rPr lang="en-US" dirty="0"/>
              <a:t>Application</a:t>
            </a:r>
          </a:p>
          <a:p>
            <a:pPr lvl="2"/>
            <a:r>
              <a:rPr lang="en-US" dirty="0"/>
              <a:t>Platform</a:t>
            </a:r>
          </a:p>
          <a:p>
            <a:pPr lvl="1"/>
            <a:r>
              <a:rPr lang="en-US" dirty="0"/>
              <a:t>Non-functional requirements</a:t>
            </a:r>
          </a:p>
          <a:p>
            <a:pPr lvl="2"/>
            <a:r>
              <a:rPr lang="en-US" dirty="0"/>
              <a:t>Eventual vs. immediate consistency</a:t>
            </a:r>
          </a:p>
          <a:p>
            <a:pPr lvl="2"/>
            <a:r>
              <a:rPr lang="en-US" dirty="0"/>
              <a:t>Availability, resiliency, scalability, recoverability</a:t>
            </a:r>
          </a:p>
          <a:p>
            <a:r>
              <a:rPr lang="en-US" dirty="0"/>
              <a:t>!(Blaming others) &amp;&amp; !(</a:t>
            </a:r>
            <a:r>
              <a:rPr lang="en-US" dirty="0" err="1"/>
              <a:t>Fudd</a:t>
            </a:r>
            <a:r>
              <a:rPr lang="en-US" dirty="0"/>
              <a:t> Driven Development)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BE0E0-D6E2-4E87-97DB-CCF302A4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62" y="2154079"/>
            <a:ext cx="2124075" cy="28575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9CD1FFB-93E3-4100-AF98-0DD1A6D88B6E}"/>
              </a:ext>
            </a:extLst>
          </p:cNvPr>
          <p:cNvSpPr/>
          <p:nvPr/>
        </p:nvSpPr>
        <p:spPr>
          <a:xfrm>
            <a:off x="9778362" y="1544479"/>
            <a:ext cx="1745270" cy="61277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WOK AND WOOOOOOLL!</a:t>
            </a:r>
          </a:p>
        </p:txBody>
      </p:sp>
    </p:spTree>
    <p:extLst>
      <p:ext uri="{BB962C8B-B14F-4D97-AF65-F5344CB8AC3E}">
        <p14:creationId xmlns:p14="http://schemas.microsoft.com/office/powerpoint/2010/main" val="303387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40D0-3ACE-4716-93C1-6B51B1B1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Approach: Fault </a:t>
            </a:r>
            <a:r>
              <a:rPr lang="en-US" sz="4000" dirty="0"/>
              <a:t>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6C5D-872B-4007-BF5C-CF4E3E91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area(s) of your application are: </a:t>
            </a:r>
          </a:p>
          <a:p>
            <a:pPr lvl="1"/>
            <a:r>
              <a:rPr lang="en-US" dirty="0"/>
              <a:t>prone to errors</a:t>
            </a:r>
          </a:p>
          <a:p>
            <a:pPr lvl="1"/>
            <a:r>
              <a:rPr lang="en-US" dirty="0"/>
              <a:t>mission critical </a:t>
            </a:r>
          </a:p>
          <a:p>
            <a:pPr lvl="1"/>
            <a:r>
              <a:rPr lang="en-US" dirty="0"/>
              <a:t>single points of failure</a:t>
            </a:r>
          </a:p>
          <a:p>
            <a:r>
              <a:rPr lang="en-US"/>
              <a:t>You can Expect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API calls, methods, processes to fail</a:t>
            </a:r>
          </a:p>
          <a:p>
            <a:pPr lvl="1"/>
            <a:r>
              <a:rPr lang="en-US" dirty="0"/>
              <a:t>cloud infrastructure to be truly elastic/transient</a:t>
            </a:r>
          </a:p>
          <a:p>
            <a:r>
              <a:rPr lang="en-US" dirty="0"/>
              <a:t>Business Continuity and Disaster Recovery plans are required</a:t>
            </a:r>
          </a:p>
        </p:txBody>
      </p:sp>
    </p:spTree>
    <p:extLst>
      <p:ext uri="{BB962C8B-B14F-4D97-AF65-F5344CB8AC3E}">
        <p14:creationId xmlns:p14="http://schemas.microsoft.com/office/powerpoint/2010/main" val="360047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62C4-47AF-4ACA-AC1B-10610963F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237CA-08AE-402B-949B-368F83B44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Azure IaaS &amp; PaaS Services - Providing Fault Tolerance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39" y="402772"/>
            <a:ext cx="5692321" cy="3739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86" t="23572" r="12116" b="21904"/>
          <a:stretch/>
        </p:blipFill>
        <p:spPr>
          <a:xfrm>
            <a:off x="5388429" y="1077130"/>
            <a:ext cx="1012371" cy="489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486" t="23572" r="12116" b="21904"/>
          <a:stretch/>
        </p:blipFill>
        <p:spPr>
          <a:xfrm>
            <a:off x="7298872" y="1800021"/>
            <a:ext cx="979713" cy="472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486" t="23572" r="12116" b="21904"/>
          <a:stretch/>
        </p:blipFill>
        <p:spPr>
          <a:xfrm>
            <a:off x="3548743" y="3249324"/>
            <a:ext cx="1012371" cy="48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6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6AD1-3964-49DE-A561-A631ADCE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Approach: Fault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DBAE-53D4-41D5-8EDC-51297B8F3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happens when:</a:t>
            </a:r>
          </a:p>
          <a:p>
            <a:pPr lvl="1"/>
            <a:r>
              <a:rPr lang="en-US" dirty="0"/>
              <a:t>a software exception is not handled?</a:t>
            </a:r>
          </a:p>
          <a:p>
            <a:pPr lvl="1"/>
            <a:r>
              <a:rPr lang="en-US" dirty="0"/>
              <a:t>an infrastructure fault is not handled?</a:t>
            </a:r>
          </a:p>
          <a:p>
            <a:r>
              <a:rPr lang="en-US" dirty="0"/>
              <a:t>How are faults/exceptions raised as issues?</a:t>
            </a:r>
          </a:p>
          <a:p>
            <a:r>
              <a:rPr lang="en-US" dirty="0"/>
              <a:t>How difficult or time consuming is it to perform a root cause analysis on an exception or fault?</a:t>
            </a:r>
          </a:p>
        </p:txBody>
      </p:sp>
    </p:spTree>
    <p:extLst>
      <p:ext uri="{BB962C8B-B14F-4D97-AF65-F5344CB8AC3E}">
        <p14:creationId xmlns:p14="http://schemas.microsoft.com/office/powerpoint/2010/main" val="230332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50-A70A-4D8F-BCA2-E8E0066BA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5F276-75FC-4DEA-9644-BE7FED004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Intelligent Exception Handling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036694"/>
            <a:ext cx="4155335" cy="2181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49" y="1036694"/>
            <a:ext cx="6164943" cy="27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1101"/>
      </p:ext>
    </p:extLst>
  </p:cSld>
  <p:clrMapOvr>
    <a:masterClrMapping/>
  </p:clrMapOvr>
</p:sld>
</file>

<file path=ppt/theme/theme1.xml><?xml version="1.0" encoding="utf-8"?>
<a:theme xmlns:a="http://schemas.openxmlformats.org/drawingml/2006/main" name="Gamecorp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mecorp" id="{2340DD8A-6478-5C46-BCCB-CF4A72BC6D44}" vid="{8B5DA3FC-A50B-FE46-BDF9-2B783FCDA5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Gamecorp</Template>
  <TotalTime>3529</TotalTime>
  <Words>363</Words>
  <Application>Microsoft Macintosh PowerPoint</Application>
  <PresentationFormat>Widescreen</PresentationFormat>
  <Paragraphs>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Telegrafico</vt:lpstr>
      <vt:lpstr>Gamecorp</vt:lpstr>
      <vt:lpstr>FDD: Fault Driven Development</vt:lpstr>
      <vt:lpstr>Agenda</vt:lpstr>
      <vt:lpstr>Who I am, What I do, etc.</vt:lpstr>
      <vt:lpstr>What is a Fault? An Exception?</vt:lpstr>
      <vt:lpstr>What is Fault Driven Development (FDD)?</vt:lpstr>
      <vt:lpstr>Proactive Approach: Fault Tolerance</vt:lpstr>
      <vt:lpstr>Demo</vt:lpstr>
      <vt:lpstr>Reactive Approach: Fault Handling</vt:lpstr>
      <vt:lpstr>Demo</vt:lpstr>
      <vt:lpstr>Patterns and Practices - Azure</vt:lpstr>
      <vt:lpstr>Demo</vt:lpstr>
      <vt:lpstr>Resources</vt:lpstr>
      <vt:lpstr>Thank you!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Garverick (Exch Solns/Group Exchs/Liazon, Buffalo)</dc:creator>
  <cp:lastModifiedBy>Josh Garverick</cp:lastModifiedBy>
  <cp:revision>23</cp:revision>
  <dcterms:created xsi:type="dcterms:W3CDTF">2017-10-12T13:51:58Z</dcterms:created>
  <dcterms:modified xsi:type="dcterms:W3CDTF">2018-03-24T23:51:28Z</dcterms:modified>
</cp:coreProperties>
</file>